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1" r:id="rId5"/>
  </p:sldIdLst>
  <p:sldSz cx="9144000" cy="6858000" type="screen4x3"/>
  <p:notesSz cx="6858000" cy="9144000"/>
  <p:custDataLst>
    <p:tags r:id="rId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248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168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32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248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401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103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044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082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777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128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38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5937418" y="6488668"/>
            <a:ext cx="3206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hlinkClick r:id="rId14"/>
              </a:rPr>
              <a:t>http://presentation-creation.ru/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7460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6632"/>
            <a:ext cx="7772400" cy="1080120"/>
          </a:xfrm>
        </p:spPr>
        <p:txBody>
          <a:bodyPr>
            <a:noAutofit/>
          </a:bodyPr>
          <a:lstStyle/>
          <a:p>
            <a:r>
              <a:rPr lang="uk-UA" sz="2400" b="1" dirty="0" smtClean="0"/>
              <a:t>Міністерство освіти і науки України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uk-UA" sz="2400" b="1" dirty="0" smtClean="0"/>
              <a:t>Херсонський державний університет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uk-UA" sz="2400" b="1" dirty="0" smtClean="0"/>
              <a:t>Факультет економіки та менеджменту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573016"/>
            <a:ext cx="6400800" cy="1944216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 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Галузь знань </a:t>
            </a:r>
            <a:r>
              <a:rPr lang="uk-UA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05 Соціальні та поведінкові науки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Спеціальність 051 «Економіка»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Ступінь вищої освіти </a:t>
            </a:r>
            <a:r>
              <a:rPr lang="uk-UA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магістр 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uk-UA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Херсон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gray">
          <a:xfrm>
            <a:off x="1619672" y="2276872"/>
            <a:ext cx="5832648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3600" dirty="0" err="1" smtClean="0"/>
              <a:t>Стратегічне</a:t>
            </a:r>
            <a:r>
              <a:rPr lang="ru-RU" sz="3600" dirty="0" smtClean="0"/>
              <a:t> </a:t>
            </a:r>
            <a:r>
              <a:rPr lang="ru-RU" sz="3600" dirty="0" err="1" smtClean="0"/>
              <a:t>управління</a:t>
            </a:r>
            <a:r>
              <a:rPr lang="ru-RU" sz="3600" dirty="0" smtClean="0"/>
              <a:t> </a:t>
            </a:r>
            <a:r>
              <a:rPr lang="ru-RU" sz="3600" dirty="0" err="1" smtClean="0"/>
              <a:t>підприємством</a:t>
            </a:r>
            <a:endParaRPr lang="ru-RU" sz="3600" dirty="0" smtClean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09908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rrowheads="1"/>
          </p:cNvSpPr>
          <p:nvPr/>
        </p:nvSpPr>
        <p:spPr bwMode="gray">
          <a:xfrm>
            <a:off x="1259632" y="1268760"/>
            <a:ext cx="6653213" cy="1144587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1222375" y="2954884"/>
            <a:ext cx="6661993" cy="2274316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gray">
          <a:xfrm flipV="1">
            <a:off x="1393825" y="2284959"/>
            <a:ext cx="6397625" cy="661987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alpha val="39999"/>
                </a:schemeClr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gray">
          <a:xfrm flipV="1">
            <a:off x="1331640" y="548680"/>
            <a:ext cx="6502400" cy="665163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9999"/>
                </a:schemeClr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gray">
          <a:xfrm flipV="1">
            <a:off x="1403648" y="4941168"/>
            <a:ext cx="6475413" cy="665163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alpha val="39999"/>
                </a:schemeClr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9" name="Picture 9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6350" y="1407071"/>
            <a:ext cx="674688" cy="574675"/>
          </a:xfrm>
          <a:prstGeom prst="rect">
            <a:avLst/>
          </a:prstGeom>
          <a:noFill/>
        </p:spPr>
      </p:pic>
      <p:pic>
        <p:nvPicPr>
          <p:cNvPr id="10" name="Picture 10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2051720" y="3429000"/>
            <a:ext cx="676275" cy="573088"/>
          </a:xfrm>
          <a:prstGeom prst="rect">
            <a:avLst/>
          </a:prstGeom>
          <a:noFill/>
        </p:spPr>
      </p:pic>
      <p:pic>
        <p:nvPicPr>
          <p:cNvPr id="11" name="Picture 11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7938" y="4512221"/>
            <a:ext cx="674687" cy="573088"/>
          </a:xfrm>
          <a:prstGeom prst="rect">
            <a:avLst/>
          </a:prstGeom>
          <a:noFill/>
        </p:spPr>
      </p:pic>
      <p:sp>
        <p:nvSpPr>
          <p:cNvPr id="12" name="AutoShape 12"/>
          <p:cNvSpPr>
            <a:spLocks noChangeArrowheads="1"/>
          </p:cNvSpPr>
          <p:nvPr/>
        </p:nvSpPr>
        <p:spPr bwMode="gray">
          <a:xfrm>
            <a:off x="1763688" y="980728"/>
            <a:ext cx="5791200" cy="45720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gray">
          <a:xfrm>
            <a:off x="1691680" y="2780928"/>
            <a:ext cx="5791200" cy="322039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b="1" dirty="0" smtClean="0">
                <a:solidFill>
                  <a:schemeClr val="accent2"/>
                </a:solidFill>
              </a:rPr>
              <a:t>Завдання дисципліни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gray">
          <a:xfrm>
            <a:off x="1619672" y="1412776"/>
            <a:ext cx="601980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200" dirty="0" smtClean="0"/>
              <a:t>Метою </a:t>
            </a:r>
            <a:r>
              <a:rPr lang="ru-RU" sz="1200" dirty="0" err="1" smtClean="0"/>
              <a:t>вивчення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нормативної</a:t>
            </a:r>
            <a:r>
              <a:rPr lang="ru-RU" sz="1200" dirty="0" smtClean="0"/>
              <a:t> </a:t>
            </a:r>
            <a:r>
              <a:rPr lang="ru-RU" sz="1200" dirty="0" err="1" smtClean="0"/>
              <a:t>дисципліни</a:t>
            </a:r>
            <a:r>
              <a:rPr lang="ru-RU" sz="1200" dirty="0" smtClean="0"/>
              <a:t> «</a:t>
            </a:r>
            <a:r>
              <a:rPr lang="ru-RU" sz="1200" dirty="0" err="1" smtClean="0"/>
              <a:t>Стратегічне</a:t>
            </a:r>
            <a:r>
              <a:rPr lang="ru-RU" sz="1200" dirty="0" smtClean="0"/>
              <a:t> </a:t>
            </a:r>
            <a:r>
              <a:rPr lang="ru-RU" sz="1200" dirty="0" err="1" smtClean="0"/>
              <a:t>управління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підприємством</a:t>
            </a:r>
            <a:r>
              <a:rPr lang="ru-RU" sz="1200" dirty="0" smtClean="0"/>
              <a:t>» </a:t>
            </a:r>
            <a:r>
              <a:rPr lang="ru-RU" sz="1200" dirty="0" err="1" smtClean="0"/>
              <a:t>є</a:t>
            </a:r>
            <a:r>
              <a:rPr lang="ru-RU" sz="1200" dirty="0" smtClean="0"/>
              <a:t> </a:t>
            </a:r>
            <a:r>
              <a:rPr lang="ru-RU" sz="1200" dirty="0" err="1" smtClean="0"/>
              <a:t>набуття</a:t>
            </a:r>
            <a:r>
              <a:rPr lang="ru-RU" sz="1200" dirty="0" smtClean="0"/>
              <a:t> </a:t>
            </a:r>
            <a:r>
              <a:rPr lang="ru-RU" sz="1200" dirty="0" err="1" smtClean="0"/>
              <a:t>знань</a:t>
            </a:r>
            <a:r>
              <a:rPr lang="ru-RU" sz="1200" dirty="0" smtClean="0"/>
              <a:t> </a:t>
            </a:r>
            <a:r>
              <a:rPr lang="ru-RU" sz="1200" dirty="0" err="1" smtClean="0"/>
              <a:t>щодо</a:t>
            </a:r>
            <a:r>
              <a:rPr lang="ru-RU" sz="1200" dirty="0" smtClean="0"/>
              <a:t> </a:t>
            </a:r>
            <a:r>
              <a:rPr lang="ru-RU" sz="1200" dirty="0" err="1" smtClean="0"/>
              <a:t>сутності</a:t>
            </a:r>
            <a:r>
              <a:rPr lang="ru-RU" sz="1200" dirty="0" smtClean="0"/>
              <a:t> </a:t>
            </a:r>
            <a:r>
              <a:rPr lang="ru-RU" sz="1200" dirty="0" err="1" smtClean="0"/>
              <a:t>стратегічного</a:t>
            </a:r>
            <a:r>
              <a:rPr lang="ru-RU" sz="1200" dirty="0" smtClean="0"/>
              <a:t> менеджменту, </a:t>
            </a:r>
            <a:r>
              <a:rPr lang="ru-RU" sz="1200" dirty="0" err="1" smtClean="0"/>
              <a:t>практичних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навичок</a:t>
            </a:r>
            <a:r>
              <a:rPr lang="ru-RU" sz="1200" dirty="0" smtClean="0"/>
              <a:t> </a:t>
            </a:r>
            <a:r>
              <a:rPr lang="ru-RU" sz="1200" dirty="0" err="1" smtClean="0"/>
              <a:t>використання</a:t>
            </a:r>
            <a:r>
              <a:rPr lang="ru-RU" sz="1200" dirty="0" smtClean="0"/>
              <a:t> методик </a:t>
            </a:r>
            <a:r>
              <a:rPr lang="ru-RU" sz="1200" dirty="0" err="1" smtClean="0"/>
              <a:t>стратегічного</a:t>
            </a:r>
            <a:r>
              <a:rPr lang="ru-RU" sz="1200" dirty="0" smtClean="0"/>
              <a:t> </a:t>
            </a:r>
            <a:r>
              <a:rPr lang="ru-RU" sz="1200" dirty="0" err="1" smtClean="0"/>
              <a:t>аналізу</a:t>
            </a:r>
            <a:r>
              <a:rPr lang="ru-RU" sz="1200" dirty="0" smtClean="0"/>
              <a:t>, </a:t>
            </a:r>
            <a:r>
              <a:rPr lang="ru-RU" sz="1200" dirty="0" err="1" smtClean="0"/>
              <a:t>розроблення</a:t>
            </a:r>
            <a:r>
              <a:rPr lang="ru-RU" sz="1200" dirty="0" smtClean="0"/>
              <a:t> </a:t>
            </a:r>
            <a:r>
              <a:rPr lang="ru-RU" sz="1200" dirty="0" err="1" smtClean="0"/>
              <a:t>стратегій</a:t>
            </a:r>
            <a:r>
              <a:rPr lang="ru-RU" sz="1200" dirty="0" smtClean="0"/>
              <a:t> </a:t>
            </a:r>
            <a:r>
              <a:rPr lang="ru-RU" sz="1200" dirty="0" err="1" smtClean="0"/>
              <a:t>діяльності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засобів</a:t>
            </a:r>
            <a:r>
              <a:rPr lang="ru-RU" sz="1200" dirty="0" smtClean="0"/>
              <a:t> </a:t>
            </a:r>
            <a:r>
              <a:rPr lang="ru-RU" sz="1200" dirty="0" err="1" smtClean="0"/>
              <a:t>їх</a:t>
            </a:r>
            <a:r>
              <a:rPr lang="ru-RU" sz="1200" dirty="0" smtClean="0"/>
              <a:t> </a:t>
            </a:r>
            <a:r>
              <a:rPr lang="ru-RU" sz="1200" dirty="0" err="1" smtClean="0"/>
              <a:t>реалізації</a:t>
            </a:r>
            <a:r>
              <a:rPr lang="ru-RU" sz="1200" dirty="0" smtClean="0"/>
              <a:t> </a:t>
            </a:r>
            <a:r>
              <a:rPr lang="ru-RU" sz="1200" dirty="0" err="1" smtClean="0"/>
              <a:t>організаціями</a:t>
            </a:r>
            <a:r>
              <a:rPr lang="ru-RU" sz="1200" dirty="0" smtClean="0"/>
              <a:t> </a:t>
            </a:r>
            <a:r>
              <a:rPr lang="ru-RU" sz="1200" dirty="0" err="1" smtClean="0"/>
              <a:t>різних</a:t>
            </a:r>
            <a:r>
              <a:rPr lang="ru-RU" sz="1200" dirty="0" smtClean="0"/>
              <a:t> форм </a:t>
            </a:r>
            <a:r>
              <a:rPr lang="ru-RU" sz="1200" dirty="0" err="1" smtClean="0"/>
              <a:t>власності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масштабів</a:t>
            </a:r>
            <a:r>
              <a:rPr lang="ru-RU" sz="1200" dirty="0" smtClean="0"/>
              <a:t> </a:t>
            </a:r>
            <a:r>
              <a:rPr lang="ru-RU" sz="1200" dirty="0" err="1" smtClean="0"/>
              <a:t>діяльності</a:t>
            </a:r>
            <a:r>
              <a:rPr lang="ru-RU" sz="1200" dirty="0" smtClean="0"/>
              <a:t>, </a:t>
            </a:r>
            <a:r>
              <a:rPr lang="ru-RU" sz="1200" dirty="0" err="1" smtClean="0"/>
              <a:t>вміння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використовувати</a:t>
            </a:r>
            <a:r>
              <a:rPr lang="ru-RU" sz="1200" dirty="0" smtClean="0"/>
              <a:t> </a:t>
            </a:r>
            <a:r>
              <a:rPr lang="ru-RU" sz="1200" dirty="0" err="1" smtClean="0"/>
              <a:t>необхідний</a:t>
            </a:r>
            <a:r>
              <a:rPr lang="ru-RU" sz="1200" dirty="0" smtClean="0"/>
              <a:t> </a:t>
            </a:r>
            <a:r>
              <a:rPr lang="ru-RU" sz="1200" dirty="0" err="1" smtClean="0"/>
              <a:t>інструментарій</a:t>
            </a:r>
            <a:r>
              <a:rPr lang="ru-RU" sz="1200" dirty="0" smtClean="0"/>
              <a:t> </a:t>
            </a:r>
            <a:r>
              <a:rPr lang="ru-RU" sz="1200" dirty="0" err="1" smtClean="0"/>
              <a:t>стратегічного</a:t>
            </a:r>
            <a:r>
              <a:rPr lang="ru-RU" sz="1200" dirty="0" smtClean="0"/>
              <a:t> менеджменту в </a:t>
            </a:r>
            <a:r>
              <a:rPr lang="ru-RU" sz="1200" dirty="0" err="1" smtClean="0"/>
              <a:t>конкретній</a:t>
            </a:r>
            <a:r>
              <a:rPr lang="ru-RU" sz="1200" dirty="0" smtClean="0"/>
              <a:t> </a:t>
            </a:r>
            <a:r>
              <a:rPr lang="ru-RU" sz="1200" dirty="0" err="1" smtClean="0"/>
              <a:t>ситуації</a:t>
            </a:r>
            <a:r>
              <a:rPr lang="ru-RU" sz="1200" dirty="0" smtClean="0"/>
              <a:t> при </a:t>
            </a:r>
            <a:r>
              <a:rPr lang="ru-RU" sz="1200" dirty="0" err="1" smtClean="0"/>
              <a:t>розробленні</a:t>
            </a:r>
            <a:r>
              <a:rPr lang="ru-RU" sz="1200" dirty="0" smtClean="0"/>
              <a:t> </a:t>
            </a:r>
            <a:r>
              <a:rPr lang="ru-RU" sz="1200" dirty="0" err="1" smtClean="0"/>
              <a:t>управлінських</a:t>
            </a:r>
            <a:r>
              <a:rPr lang="ru-RU" sz="1200" dirty="0" smtClean="0"/>
              <a:t> </a:t>
            </a:r>
            <a:r>
              <a:rPr lang="ru-RU" sz="1200" dirty="0" err="1" smtClean="0"/>
              <a:t>рішень</a:t>
            </a:r>
            <a:r>
              <a:rPr lang="ru-RU" sz="1200" dirty="0" smtClean="0"/>
              <a:t>. 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gray">
          <a:xfrm>
            <a:off x="1630363" y="3356992"/>
            <a:ext cx="6019800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400" dirty="0" err="1" smtClean="0"/>
              <a:t>засвоєння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методології</a:t>
            </a:r>
            <a:r>
              <a:rPr lang="ru-RU" sz="1400" dirty="0" smtClean="0"/>
              <a:t> та </a:t>
            </a:r>
            <a:r>
              <a:rPr lang="ru-RU" sz="1400" dirty="0" err="1" smtClean="0"/>
              <a:t>методів</a:t>
            </a:r>
            <a:r>
              <a:rPr lang="ru-RU" sz="1400" dirty="0" smtClean="0"/>
              <a:t> </a:t>
            </a:r>
            <a:r>
              <a:rPr lang="ru-RU" sz="1400" dirty="0" err="1" smtClean="0"/>
              <a:t>стратегічного</a:t>
            </a:r>
            <a:r>
              <a:rPr lang="ru-RU" sz="1400" dirty="0" smtClean="0"/>
              <a:t> менеджменту; </a:t>
            </a:r>
          </a:p>
          <a:p>
            <a:r>
              <a:rPr lang="ru-RU" sz="1400" dirty="0" smtClean="0"/>
              <a:t> </a:t>
            </a:r>
            <a:r>
              <a:rPr lang="ru-RU" sz="1400" dirty="0" err="1" smtClean="0"/>
              <a:t>отримання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знань</a:t>
            </a:r>
            <a:r>
              <a:rPr lang="ru-RU" sz="1400" dirty="0" smtClean="0"/>
              <a:t> та </a:t>
            </a:r>
            <a:r>
              <a:rPr lang="ru-RU" sz="1400" dirty="0" err="1" smtClean="0"/>
              <a:t>вироблення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практичних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навичок</a:t>
            </a:r>
            <a:r>
              <a:rPr lang="ru-RU" sz="1400" dirty="0" smtClean="0"/>
              <a:t> </a:t>
            </a:r>
            <a:r>
              <a:rPr lang="ru-RU" sz="1400" dirty="0" err="1" smtClean="0"/>
              <a:t>аналізу</a:t>
            </a:r>
            <a:r>
              <a:rPr lang="ru-RU" sz="1400" dirty="0" smtClean="0"/>
              <a:t>, </a:t>
            </a:r>
            <a:r>
              <a:rPr lang="ru-RU" sz="1400" dirty="0" err="1" smtClean="0"/>
              <a:t>оцінки</a:t>
            </a:r>
            <a:r>
              <a:rPr lang="ru-RU" sz="1400" dirty="0" smtClean="0"/>
              <a:t> </a:t>
            </a:r>
            <a:r>
              <a:rPr lang="ru-RU" sz="1400" dirty="0" err="1" smtClean="0"/>
              <a:t>взаємозв‘язку</a:t>
            </a:r>
            <a:r>
              <a:rPr lang="ru-RU" sz="1400" dirty="0" smtClean="0"/>
              <a:t> </a:t>
            </a:r>
            <a:r>
              <a:rPr lang="ru-RU" sz="1400" dirty="0" err="1" smtClean="0"/>
              <a:t>між</a:t>
            </a:r>
            <a:r>
              <a:rPr lang="ru-RU" sz="1400" dirty="0" smtClean="0"/>
              <a:t> </a:t>
            </a:r>
            <a:r>
              <a:rPr lang="ru-RU" sz="1400" dirty="0" err="1" smtClean="0"/>
              <a:t>ринковим</a:t>
            </a:r>
            <a:r>
              <a:rPr lang="ru-RU" sz="1400" dirty="0" smtClean="0"/>
              <a:t> попитом, </a:t>
            </a:r>
            <a:r>
              <a:rPr lang="ru-RU" sz="1400" dirty="0" err="1" smtClean="0"/>
              <a:t>діяльністю</a:t>
            </a:r>
            <a:r>
              <a:rPr lang="ru-RU" sz="1400" dirty="0" smtClean="0"/>
              <a:t> </a:t>
            </a:r>
            <a:r>
              <a:rPr lang="ru-RU" sz="1400" dirty="0" err="1" smtClean="0"/>
              <a:t>конкурентів</a:t>
            </a:r>
            <a:r>
              <a:rPr lang="ru-RU" sz="1400" dirty="0" smtClean="0"/>
              <a:t>, </a:t>
            </a:r>
            <a:r>
              <a:rPr lang="ru-RU" sz="1400" dirty="0" err="1" smtClean="0"/>
              <a:t>якістю</a:t>
            </a:r>
            <a:r>
              <a:rPr lang="ru-RU" sz="1400" dirty="0" smtClean="0"/>
              <a:t> </a:t>
            </a:r>
            <a:r>
              <a:rPr lang="ru-RU" sz="1400" dirty="0" err="1" smtClean="0"/>
              <a:t>їх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продукції</a:t>
            </a:r>
            <a:r>
              <a:rPr lang="ru-RU" sz="1400" dirty="0" smtClean="0"/>
              <a:t>, </a:t>
            </a:r>
            <a:r>
              <a:rPr lang="ru-RU" sz="1400" dirty="0" err="1" smtClean="0"/>
              <a:t>з</a:t>
            </a:r>
            <a:r>
              <a:rPr lang="ru-RU" sz="1400" dirty="0" smtClean="0"/>
              <a:t> одного боку, та потребами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можливостями</a:t>
            </a:r>
            <a:r>
              <a:rPr lang="ru-RU" sz="1400" dirty="0" smtClean="0"/>
              <a:t> </a:t>
            </a:r>
            <a:r>
              <a:rPr lang="ru-RU" sz="1400" dirty="0" err="1" smtClean="0"/>
              <a:t>своєї</a:t>
            </a:r>
            <a:r>
              <a:rPr lang="ru-RU" sz="1400" dirty="0" smtClean="0"/>
              <a:t> </a:t>
            </a:r>
            <a:r>
              <a:rPr lang="ru-RU" sz="1400" dirty="0" err="1" smtClean="0"/>
              <a:t>компанії</a:t>
            </a:r>
            <a:r>
              <a:rPr lang="ru-RU" sz="1400" dirty="0" smtClean="0"/>
              <a:t>, </a:t>
            </a:r>
            <a:r>
              <a:rPr lang="ru-RU" sz="1400" dirty="0" err="1" smtClean="0"/>
              <a:t>її</a:t>
            </a:r>
            <a:r>
              <a:rPr lang="ru-RU" sz="1400" dirty="0" smtClean="0"/>
              <a:t> </a:t>
            </a:r>
            <a:r>
              <a:rPr lang="ru-RU" sz="1400" dirty="0" err="1" smtClean="0"/>
              <a:t>здатністю</a:t>
            </a:r>
            <a:r>
              <a:rPr lang="ru-RU" sz="1400" dirty="0" smtClean="0"/>
              <a:t> </a:t>
            </a:r>
            <a:r>
              <a:rPr lang="ru-RU" sz="1400" dirty="0" err="1" smtClean="0"/>
              <a:t>задовольнити</a:t>
            </a:r>
            <a:r>
              <a:rPr lang="ru-RU" sz="1400" dirty="0" smtClean="0"/>
              <a:t> потреби </a:t>
            </a:r>
            <a:r>
              <a:rPr lang="ru-RU" sz="1400" dirty="0" err="1" smtClean="0"/>
              <a:t>клієнтів</a:t>
            </a:r>
            <a:r>
              <a:rPr lang="ru-RU" sz="1400" dirty="0" smtClean="0"/>
              <a:t>,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іншого</a:t>
            </a:r>
            <a:r>
              <a:rPr lang="ru-RU" sz="1400" dirty="0" smtClean="0"/>
              <a:t> боку; </a:t>
            </a:r>
          </a:p>
          <a:p>
            <a:r>
              <a:rPr lang="ru-RU" sz="1400" dirty="0" smtClean="0"/>
              <a:t> </a:t>
            </a:r>
            <a:r>
              <a:rPr lang="ru-RU" sz="1400" dirty="0" err="1" smtClean="0"/>
              <a:t>формування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навичок</a:t>
            </a:r>
            <a:r>
              <a:rPr lang="ru-RU" sz="1400" dirty="0" smtClean="0"/>
              <a:t> </a:t>
            </a:r>
            <a:r>
              <a:rPr lang="ru-RU" sz="1400" dirty="0" err="1" smtClean="0"/>
              <a:t>моделювання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ситуації</a:t>
            </a:r>
            <a:r>
              <a:rPr lang="ru-RU" sz="1400" dirty="0" smtClean="0"/>
              <a:t>;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gray">
          <a:xfrm>
            <a:off x="2123728" y="1052736"/>
            <a:ext cx="5029200" cy="40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b="1" dirty="0" smtClean="0">
                <a:solidFill>
                  <a:schemeClr val="accent1"/>
                </a:solidFill>
              </a:rPr>
              <a:t>Мета </a:t>
            </a:r>
            <a:r>
              <a:rPr lang="ru-RU" b="1" dirty="0" err="1" smtClean="0">
                <a:solidFill>
                  <a:schemeClr val="accent1"/>
                </a:solidFill>
              </a:rPr>
              <a:t>дисципліни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gray">
          <a:xfrm>
            <a:off x="2087563" y="2756446"/>
            <a:ext cx="5029200" cy="40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76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490066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Інформаційний обсяг</a:t>
            </a:r>
            <a:r>
              <a:rPr lang="uk-UA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uk-UA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навчальної дисципліни</a:t>
            </a:r>
            <a:r>
              <a:rPr lang="uk-UA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Тема 1. </a:t>
            </a:r>
            <a:r>
              <a:rPr lang="ru-RU" sz="1600" dirty="0" err="1" smtClean="0"/>
              <a:t>Концептуальні</a:t>
            </a:r>
            <a:r>
              <a:rPr lang="ru-RU" sz="1600" dirty="0" smtClean="0"/>
              <a:t> засади </a:t>
            </a:r>
            <a:r>
              <a:rPr lang="ru-RU" sz="1600" dirty="0" err="1" smtClean="0"/>
              <a:t>теорії</a:t>
            </a:r>
            <a:r>
              <a:rPr lang="ru-RU" sz="1600" dirty="0" smtClean="0"/>
              <a:t> </a:t>
            </a:r>
            <a:r>
              <a:rPr lang="ru-RU" sz="1600" dirty="0" err="1" smtClean="0"/>
              <a:t>стратегічного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управління</a:t>
            </a:r>
            <a:r>
              <a:rPr lang="ru-RU" sz="1600" dirty="0" smtClean="0"/>
              <a:t> </a:t>
            </a:r>
          </a:p>
          <a:p>
            <a:r>
              <a:rPr lang="ru-RU" sz="1600" dirty="0" smtClean="0"/>
              <a:t>Тема 2. </a:t>
            </a:r>
            <a:r>
              <a:rPr lang="ru-RU" sz="1600" dirty="0" err="1" smtClean="0"/>
              <a:t>Рівні</a:t>
            </a:r>
            <a:r>
              <a:rPr lang="ru-RU" sz="1600" dirty="0" smtClean="0"/>
              <a:t> </a:t>
            </a:r>
            <a:r>
              <a:rPr lang="ru-RU" sz="1600" dirty="0" err="1" smtClean="0"/>
              <a:t>стратегічних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рішень</a:t>
            </a:r>
            <a:r>
              <a:rPr lang="ru-RU" sz="1600" dirty="0" smtClean="0"/>
              <a:t> та </a:t>
            </a:r>
            <a:r>
              <a:rPr lang="ru-RU" sz="1600" dirty="0" err="1" smtClean="0"/>
              <a:t>типологія</a:t>
            </a:r>
            <a:r>
              <a:rPr lang="ru-RU" sz="1600" dirty="0" smtClean="0"/>
              <a:t> </a:t>
            </a:r>
            <a:r>
              <a:rPr lang="ru-RU" sz="1600" dirty="0" err="1" smtClean="0"/>
              <a:t>стратегій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підприємства</a:t>
            </a:r>
            <a:endParaRPr lang="ru-RU" sz="1600" dirty="0" smtClean="0"/>
          </a:p>
          <a:p>
            <a:r>
              <a:rPr lang="ru-RU" sz="1600" dirty="0" smtClean="0"/>
              <a:t>Тема 3. </a:t>
            </a:r>
            <a:r>
              <a:rPr lang="ru-RU" sz="1600" dirty="0" err="1" smtClean="0"/>
              <a:t>Етапи</a:t>
            </a:r>
            <a:r>
              <a:rPr lang="ru-RU" sz="1600" dirty="0" smtClean="0"/>
              <a:t> </a:t>
            </a:r>
            <a:r>
              <a:rPr lang="ru-RU" sz="1600" dirty="0" err="1" smtClean="0"/>
              <a:t>стратегічного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управління</a:t>
            </a:r>
            <a:r>
              <a:rPr lang="ru-RU" sz="1600" dirty="0" smtClean="0"/>
              <a:t> та </a:t>
            </a:r>
            <a:r>
              <a:rPr lang="ru-RU" sz="1600" dirty="0" err="1" smtClean="0"/>
              <a:t>особливості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формування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стратегії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підприємства</a:t>
            </a:r>
            <a:endParaRPr lang="ru-RU" sz="1600" dirty="0" smtClean="0"/>
          </a:p>
          <a:p>
            <a:r>
              <a:rPr lang="ru-RU" sz="1600" dirty="0" smtClean="0"/>
              <a:t>Тема 4. </a:t>
            </a:r>
            <a:r>
              <a:rPr lang="ru-RU" sz="1600" dirty="0" err="1" smtClean="0"/>
              <a:t>Стратегічне</a:t>
            </a:r>
            <a:r>
              <a:rPr lang="ru-RU" sz="1600" dirty="0" smtClean="0"/>
              <a:t> </a:t>
            </a:r>
            <a:r>
              <a:rPr lang="ru-RU" sz="1600" dirty="0" err="1" smtClean="0"/>
              <a:t>планування</a:t>
            </a:r>
            <a:endParaRPr lang="ru-RU" sz="1600" dirty="0" smtClean="0"/>
          </a:p>
          <a:p>
            <a:r>
              <a:rPr lang="ru-RU" sz="1600" dirty="0" smtClean="0"/>
              <a:t>Тема 5. </a:t>
            </a:r>
            <a:r>
              <a:rPr lang="ru-RU" sz="1600" dirty="0" err="1" smtClean="0"/>
              <a:t>Стратегічний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аналіз</a:t>
            </a:r>
            <a:r>
              <a:rPr lang="ru-RU" sz="1600" dirty="0" smtClean="0"/>
              <a:t> </a:t>
            </a:r>
            <a:r>
              <a:rPr lang="ru-RU" sz="1600" dirty="0" err="1" smtClean="0"/>
              <a:t>зовнішнього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середовища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підприємства</a:t>
            </a:r>
            <a:endParaRPr lang="ru-RU" sz="1600" dirty="0" smtClean="0"/>
          </a:p>
          <a:p>
            <a:r>
              <a:rPr lang="ru-RU" sz="1600" dirty="0" smtClean="0"/>
              <a:t>Тема 6. </a:t>
            </a:r>
            <a:r>
              <a:rPr lang="ru-RU" sz="1600" dirty="0" err="1" smtClean="0"/>
              <a:t>Стратегічний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потенціал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підприємства</a:t>
            </a:r>
            <a:r>
              <a:rPr lang="ru-RU" sz="1600" dirty="0" smtClean="0"/>
              <a:t> та </a:t>
            </a:r>
            <a:r>
              <a:rPr lang="ru-RU" sz="1600" dirty="0" err="1" smtClean="0"/>
              <a:t>формування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конкурентних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переваг</a:t>
            </a:r>
            <a:endParaRPr lang="ru-RU" sz="1600" dirty="0" smtClean="0"/>
          </a:p>
          <a:p>
            <a:r>
              <a:rPr lang="ru-RU" sz="1600" dirty="0" smtClean="0"/>
              <a:t>Тема 7. </a:t>
            </a:r>
            <a:r>
              <a:rPr lang="ru-RU" sz="1600" dirty="0" err="1" smtClean="0"/>
              <a:t>Портфельні</a:t>
            </a:r>
            <a:r>
              <a:rPr lang="ru-RU" sz="1600" dirty="0" smtClean="0"/>
              <a:t> </a:t>
            </a:r>
            <a:r>
              <a:rPr lang="ru-RU" sz="1600" dirty="0" err="1" smtClean="0"/>
              <a:t>стратегії</a:t>
            </a:r>
            <a:r>
              <a:rPr lang="ru-RU" sz="1600" dirty="0" smtClean="0"/>
              <a:t> та </a:t>
            </a:r>
            <a:r>
              <a:rPr lang="ru-RU" sz="1600" dirty="0" err="1" smtClean="0"/>
              <a:t>управління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стратегічною</a:t>
            </a:r>
            <a:r>
              <a:rPr lang="ru-RU" sz="1600" dirty="0" smtClean="0"/>
              <a:t> </a:t>
            </a:r>
            <a:r>
              <a:rPr lang="ru-RU" sz="1600" dirty="0" err="1" smtClean="0"/>
              <a:t>позицією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підприємства</a:t>
            </a:r>
            <a:endParaRPr lang="ru-RU" sz="1600" dirty="0" smtClean="0"/>
          </a:p>
          <a:p>
            <a:r>
              <a:rPr lang="ru-RU" sz="1600" dirty="0" smtClean="0"/>
              <a:t>Тема 8. </a:t>
            </a:r>
            <a:r>
              <a:rPr lang="ru-RU" sz="1600" dirty="0" err="1" smtClean="0"/>
              <a:t>Види</a:t>
            </a:r>
            <a:r>
              <a:rPr lang="ru-RU" sz="1600" dirty="0" smtClean="0"/>
              <a:t> </a:t>
            </a:r>
            <a:r>
              <a:rPr lang="ru-RU" sz="1600" dirty="0" err="1" smtClean="0"/>
              <a:t>стратегічного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управління</a:t>
            </a:r>
            <a:endParaRPr lang="ru-RU" sz="1600" dirty="0" smtClean="0"/>
          </a:p>
          <a:p>
            <a:r>
              <a:rPr lang="ru-RU" sz="1600" dirty="0" smtClean="0"/>
              <a:t>Тема 9. </a:t>
            </a:r>
            <a:r>
              <a:rPr lang="ru-RU" sz="1600" dirty="0" err="1" smtClean="0"/>
              <a:t>Генерування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стратегій</a:t>
            </a:r>
            <a:r>
              <a:rPr lang="ru-RU" sz="1600" dirty="0" smtClean="0"/>
              <a:t> та </a:t>
            </a:r>
            <a:r>
              <a:rPr lang="ru-RU" sz="1600" dirty="0" err="1" smtClean="0"/>
              <a:t>умови</a:t>
            </a:r>
            <a:r>
              <a:rPr lang="ru-RU" sz="1600" dirty="0" smtClean="0"/>
              <a:t>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реалізації</a:t>
            </a:r>
            <a:endParaRPr lang="ru-RU" sz="1600" dirty="0" smtClean="0"/>
          </a:p>
          <a:p>
            <a:r>
              <a:rPr lang="ru-RU" sz="1600" dirty="0" smtClean="0"/>
              <a:t>Тема 10. </a:t>
            </a:r>
            <a:r>
              <a:rPr lang="ru-RU" sz="1600" dirty="0" err="1" smtClean="0"/>
              <a:t>Процес</a:t>
            </a:r>
            <a:r>
              <a:rPr lang="ru-RU" sz="1600" dirty="0" smtClean="0"/>
              <a:t> </a:t>
            </a:r>
            <a:r>
              <a:rPr lang="ru-RU" sz="1600" dirty="0" err="1" smtClean="0"/>
              <a:t>реалізації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стратегії</a:t>
            </a:r>
            <a:r>
              <a:rPr lang="ru-RU" sz="1600" dirty="0" smtClean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ChangeArrowheads="1" noChangeShapeType="1" noTextEdit="1"/>
          </p:cNvSpPr>
          <p:nvPr/>
        </p:nvSpPr>
        <p:spPr bwMode="gray">
          <a:xfrm>
            <a:off x="2195736" y="260648"/>
            <a:ext cx="44958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Список </a:t>
            </a:r>
            <a:r>
              <a:rPr lang="uk-UA" sz="3600" b="1" kern="1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літератури</a:t>
            </a:r>
            <a:endParaRPr lang="ru-RU" sz="3600" b="1" kern="10" dirty="0">
              <a:ln w="19050">
                <a:solidFill>
                  <a:srgbClr val="FFFFFF"/>
                </a:solidFill>
                <a:round/>
                <a:headEnd/>
                <a:tailEnd/>
              </a:ln>
              <a:solidFill>
                <a:schemeClr val="accent1"/>
              </a:solidFill>
              <a:effectLst>
                <a:outerShdw dist="53882" dir="2700000" algn="ctr" rotWithShape="0">
                  <a:schemeClr val="tx1">
                    <a:alpha val="50000"/>
                  </a:scheme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lvl="0"/>
            <a:r>
              <a:rPr lang="ru-RU" sz="1200" dirty="0" err="1" smtClean="0"/>
              <a:t>Аакер</a:t>
            </a:r>
            <a:r>
              <a:rPr lang="ru-RU" sz="1200" dirty="0" smtClean="0"/>
              <a:t> Д. Стратегическое рыночное управление / Пер. с англ. под ред. Ю.Н. </a:t>
            </a:r>
            <a:r>
              <a:rPr lang="ru-RU" sz="1200" dirty="0" err="1" smtClean="0"/>
              <a:t>Каптуревского</a:t>
            </a:r>
            <a:r>
              <a:rPr lang="ru-RU" sz="1200" dirty="0" smtClean="0"/>
              <a:t>. </a:t>
            </a:r>
            <a:r>
              <a:rPr lang="ru-RU" sz="1200" dirty="0" err="1" smtClean="0"/>
              <a:t>Спб</a:t>
            </a:r>
            <a:r>
              <a:rPr lang="ru-RU" sz="1200" dirty="0" smtClean="0"/>
              <a:t>: Питер, 2002. 544с. </a:t>
            </a:r>
          </a:p>
          <a:p>
            <a:pPr lvl="0"/>
            <a:r>
              <a:rPr lang="ru-RU" sz="1200" dirty="0" smtClean="0"/>
              <a:t>2. Василенко В.А., Ткаченко Т.І. </a:t>
            </a:r>
            <a:r>
              <a:rPr lang="ru-RU" sz="1200" dirty="0" err="1" smtClean="0"/>
              <a:t>Стратегічне</a:t>
            </a:r>
            <a:r>
              <a:rPr lang="ru-RU" sz="1200" dirty="0" smtClean="0"/>
              <a:t> </a:t>
            </a:r>
            <a:r>
              <a:rPr lang="ru-RU" sz="1200" dirty="0" err="1" smtClean="0"/>
              <a:t>управління</a:t>
            </a:r>
            <a:r>
              <a:rPr lang="ru-RU" sz="1200" dirty="0" smtClean="0"/>
              <a:t>. </a:t>
            </a:r>
            <a:r>
              <a:rPr lang="ru-RU" sz="1200" dirty="0" err="1" smtClean="0"/>
              <a:t>Навчальний</a:t>
            </a:r>
            <a:r>
              <a:rPr lang="ru-RU" sz="1200" dirty="0" smtClean="0"/>
              <a:t> </a:t>
            </a:r>
            <a:r>
              <a:rPr lang="ru-RU" sz="1200" dirty="0" err="1" smtClean="0"/>
              <a:t>посібник</a:t>
            </a:r>
            <a:r>
              <a:rPr lang="ru-RU" sz="1200" dirty="0" smtClean="0"/>
              <a:t>. К.: ЦУЛ, 2003. 396с. </a:t>
            </a:r>
          </a:p>
          <a:p>
            <a:pPr lvl="0"/>
            <a:r>
              <a:rPr lang="ru-RU" sz="1200" dirty="0" smtClean="0"/>
              <a:t>3. </a:t>
            </a:r>
            <a:r>
              <a:rPr lang="ru-RU" sz="1200" dirty="0" err="1" smtClean="0"/>
              <a:t>ГевкоО.Б</a:t>
            </a:r>
            <a:r>
              <a:rPr lang="ru-RU" sz="1200" dirty="0" smtClean="0"/>
              <a:t>., Шведа Н.М. </a:t>
            </a:r>
            <a:r>
              <a:rPr lang="ru-RU" sz="1200" dirty="0" err="1" smtClean="0"/>
              <a:t>Стратегічне</a:t>
            </a:r>
            <a:r>
              <a:rPr lang="ru-RU" sz="1200" dirty="0" smtClean="0"/>
              <a:t> </a:t>
            </a:r>
            <a:r>
              <a:rPr lang="ru-RU" sz="1200" dirty="0" err="1" smtClean="0"/>
              <a:t>управління</a:t>
            </a:r>
            <a:r>
              <a:rPr lang="ru-RU" sz="1200" dirty="0" smtClean="0"/>
              <a:t>: </a:t>
            </a:r>
            <a:r>
              <a:rPr lang="ru-RU" sz="1200" dirty="0" err="1" smtClean="0"/>
              <a:t>Навчальний</a:t>
            </a:r>
            <a:r>
              <a:rPr lang="ru-RU" sz="1200" dirty="0" smtClean="0"/>
              <a:t> </a:t>
            </a:r>
            <a:r>
              <a:rPr lang="ru-RU" sz="1200" dirty="0" err="1" smtClean="0"/>
              <a:t>посібник</a:t>
            </a:r>
            <a:r>
              <a:rPr lang="ru-RU" sz="1200" dirty="0" smtClean="0"/>
              <a:t>. Для </a:t>
            </a:r>
            <a:r>
              <a:rPr lang="ru-RU" sz="1200" dirty="0" err="1" smtClean="0"/>
              <a:t>студентів</a:t>
            </a:r>
            <a:r>
              <a:rPr lang="ru-RU" sz="1200" dirty="0" smtClean="0"/>
              <a:t> </a:t>
            </a:r>
            <a:r>
              <a:rPr lang="ru-RU" sz="1200" dirty="0" err="1" smtClean="0"/>
              <a:t>усіх</a:t>
            </a:r>
            <a:r>
              <a:rPr lang="ru-RU" sz="1200" dirty="0" smtClean="0"/>
              <a:t> форм </a:t>
            </a:r>
            <a:r>
              <a:rPr lang="ru-RU" sz="1200" dirty="0" err="1" smtClean="0"/>
              <a:t>навчання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напряму</a:t>
            </a:r>
            <a:r>
              <a:rPr lang="ru-RU" sz="1200" dirty="0" smtClean="0"/>
              <a:t> 6.030601 «Менеджмент» / </a:t>
            </a:r>
            <a:r>
              <a:rPr lang="ru-RU" sz="1200" dirty="0" err="1" smtClean="0"/>
              <a:t>Гевко</a:t>
            </a:r>
            <a:r>
              <a:rPr lang="ru-RU" sz="1200" dirty="0" smtClean="0"/>
              <a:t> О.Б., Шведа Н.М. – </a:t>
            </a:r>
            <a:r>
              <a:rPr lang="ru-RU" sz="1200" dirty="0" err="1" smtClean="0"/>
              <a:t>Тернопіль</a:t>
            </a:r>
            <a:r>
              <a:rPr lang="ru-RU" sz="1200" dirty="0" smtClean="0"/>
              <a:t> ФОП </a:t>
            </a:r>
            <a:r>
              <a:rPr lang="ru-RU" sz="1200" dirty="0" err="1" smtClean="0"/>
              <a:t>Паляниця</a:t>
            </a:r>
            <a:r>
              <a:rPr lang="ru-RU" sz="1200" dirty="0" smtClean="0"/>
              <a:t> В. А., 2016. – 152 с. </a:t>
            </a:r>
          </a:p>
          <a:p>
            <a:pPr lvl="0"/>
            <a:r>
              <a:rPr lang="ru-RU" sz="1200" dirty="0" smtClean="0"/>
              <a:t>4. Головко Т.В., </a:t>
            </a:r>
            <a:r>
              <a:rPr lang="ru-RU" sz="1200" dirty="0" err="1" smtClean="0"/>
              <a:t>Сагова</a:t>
            </a:r>
            <a:r>
              <a:rPr lang="ru-RU" sz="1200" dirty="0" smtClean="0"/>
              <a:t> С.В. </a:t>
            </a:r>
            <a:r>
              <a:rPr lang="ru-RU" sz="1200" dirty="0" err="1" smtClean="0"/>
              <a:t>Стратегічний</a:t>
            </a:r>
            <a:r>
              <a:rPr lang="ru-RU" sz="1200" dirty="0" smtClean="0"/>
              <a:t> </a:t>
            </a:r>
            <a:r>
              <a:rPr lang="ru-RU" sz="1200" dirty="0" err="1" smtClean="0"/>
              <a:t>аналіз</a:t>
            </a:r>
            <a:r>
              <a:rPr lang="ru-RU" sz="1200" dirty="0" smtClean="0"/>
              <a:t>: </a:t>
            </a:r>
            <a:r>
              <a:rPr lang="ru-RU" sz="1200" dirty="0" err="1" smtClean="0"/>
              <a:t>Навч</a:t>
            </a:r>
            <a:r>
              <a:rPr lang="ru-RU" sz="1200" dirty="0" smtClean="0"/>
              <a:t>. – метод. </a:t>
            </a:r>
            <a:r>
              <a:rPr lang="ru-RU" sz="1200" dirty="0" err="1" smtClean="0"/>
              <a:t>посібник</a:t>
            </a:r>
            <a:r>
              <a:rPr lang="ru-RU" sz="1200" dirty="0" smtClean="0"/>
              <a:t> для </a:t>
            </a:r>
            <a:r>
              <a:rPr lang="ru-RU" sz="1200" dirty="0" err="1" smtClean="0"/>
              <a:t>самост</a:t>
            </a:r>
            <a:r>
              <a:rPr lang="ru-RU" sz="1200" dirty="0" smtClean="0"/>
              <a:t>. </a:t>
            </a:r>
            <a:r>
              <a:rPr lang="ru-RU" sz="1200" dirty="0" err="1" smtClean="0"/>
              <a:t>вивч</a:t>
            </a:r>
            <a:r>
              <a:rPr lang="ru-RU" sz="1200" dirty="0" smtClean="0"/>
              <a:t>. </a:t>
            </a:r>
            <a:r>
              <a:rPr lang="ru-RU" sz="1200" dirty="0" err="1" smtClean="0"/>
              <a:t>дисц</a:t>
            </a:r>
            <a:r>
              <a:rPr lang="ru-RU" sz="1200" dirty="0" smtClean="0"/>
              <a:t>./ За ред. М.В. </a:t>
            </a:r>
            <a:r>
              <a:rPr lang="ru-RU" sz="1200" dirty="0" err="1" smtClean="0"/>
              <a:t>Кужельного</a:t>
            </a:r>
            <a:r>
              <a:rPr lang="ru-RU" sz="1200" dirty="0" smtClean="0"/>
              <a:t>. К.: КНЕУ, 2002. 198с. </a:t>
            </a:r>
          </a:p>
          <a:p>
            <a:pPr lvl="0"/>
            <a:r>
              <a:rPr lang="ru-RU" sz="1200" dirty="0" smtClean="0"/>
              <a:t>5. Менеджмент: </a:t>
            </a:r>
            <a:r>
              <a:rPr lang="ru-RU" sz="1200" dirty="0" err="1" smtClean="0"/>
              <a:t>навч</a:t>
            </a:r>
            <a:r>
              <a:rPr lang="ru-RU" sz="1200" dirty="0" smtClean="0"/>
              <a:t>. </a:t>
            </a:r>
            <a:r>
              <a:rPr lang="ru-RU" sz="1200" dirty="0" err="1" smtClean="0"/>
              <a:t>посіб</a:t>
            </a:r>
            <a:r>
              <a:rPr lang="ru-RU" sz="1200" dirty="0" smtClean="0"/>
              <a:t>. / О.Є. </a:t>
            </a:r>
            <a:r>
              <a:rPr lang="ru-RU" sz="1200" dirty="0" err="1" smtClean="0"/>
              <a:t>Кузьмін</a:t>
            </a:r>
            <a:r>
              <a:rPr lang="ru-RU" sz="1200" dirty="0" smtClean="0"/>
              <a:t>, Н.Т. Мала, О.Г. Мельник, О.Р. </a:t>
            </a:r>
            <a:r>
              <a:rPr lang="ru-RU" sz="1200" dirty="0" err="1" smtClean="0"/>
              <a:t>Саніна</a:t>
            </a:r>
            <a:r>
              <a:rPr lang="ru-RU" sz="1200" dirty="0" smtClean="0"/>
              <a:t>. – </a:t>
            </a:r>
            <a:r>
              <a:rPr lang="ru-RU" sz="1200" dirty="0" err="1" smtClean="0"/>
              <a:t>Львів</a:t>
            </a:r>
            <a:r>
              <a:rPr lang="ru-RU" sz="1200" dirty="0" smtClean="0"/>
              <a:t>: </a:t>
            </a:r>
            <a:r>
              <a:rPr lang="ru-RU" sz="1200" dirty="0" err="1" smtClean="0"/>
              <a:t>Видавництво</a:t>
            </a:r>
            <a:r>
              <a:rPr lang="ru-RU" sz="1200" dirty="0" smtClean="0"/>
              <a:t> </a:t>
            </a:r>
            <a:r>
              <a:rPr lang="ru-RU" sz="1200" dirty="0" err="1" smtClean="0"/>
              <a:t>Львівської</a:t>
            </a:r>
            <a:r>
              <a:rPr lang="ru-RU" sz="1200" dirty="0" smtClean="0"/>
              <a:t> </a:t>
            </a:r>
            <a:r>
              <a:rPr lang="ru-RU" sz="1200" dirty="0" err="1" smtClean="0"/>
              <a:t>політехніки</a:t>
            </a:r>
            <a:r>
              <a:rPr lang="ru-RU" sz="1200" dirty="0" smtClean="0"/>
              <a:t>, 2012. – 240 с. </a:t>
            </a:r>
          </a:p>
          <a:p>
            <a:pPr lvl="0"/>
            <a:r>
              <a:rPr lang="ru-RU" sz="1200" dirty="0" smtClean="0"/>
              <a:t>6. </a:t>
            </a:r>
            <a:r>
              <a:rPr lang="ru-RU" sz="1200" dirty="0" err="1" smtClean="0"/>
              <a:t>Міщенко</a:t>
            </a:r>
            <a:r>
              <a:rPr lang="ru-RU" sz="1200" dirty="0" smtClean="0"/>
              <a:t> А.П. </a:t>
            </a:r>
            <a:r>
              <a:rPr lang="ru-RU" sz="1200" dirty="0" err="1" smtClean="0"/>
              <a:t>Стратегічне</a:t>
            </a:r>
            <a:r>
              <a:rPr lang="ru-RU" sz="1200" dirty="0" smtClean="0"/>
              <a:t> </a:t>
            </a:r>
            <a:r>
              <a:rPr lang="ru-RU" sz="1200" dirty="0" err="1" smtClean="0"/>
              <a:t>управління</a:t>
            </a:r>
            <a:r>
              <a:rPr lang="ru-RU" sz="1200" dirty="0" smtClean="0"/>
              <a:t>: </a:t>
            </a:r>
            <a:r>
              <a:rPr lang="ru-RU" sz="1200" dirty="0" err="1" smtClean="0"/>
              <a:t>навч</a:t>
            </a:r>
            <a:r>
              <a:rPr lang="ru-RU" sz="1200" dirty="0" smtClean="0"/>
              <a:t>. </a:t>
            </a:r>
            <a:r>
              <a:rPr lang="ru-RU" sz="1200" dirty="0" err="1" smtClean="0"/>
              <a:t>посіб</a:t>
            </a:r>
            <a:r>
              <a:rPr lang="ru-RU" sz="1200" dirty="0" smtClean="0"/>
              <a:t>. [</a:t>
            </a:r>
            <a:r>
              <a:rPr lang="ru-RU" sz="1200" dirty="0" err="1" smtClean="0"/>
              <a:t>Електронний</a:t>
            </a:r>
            <a:r>
              <a:rPr lang="ru-RU" sz="1200" dirty="0" smtClean="0"/>
              <a:t> ресурс] / А.П. </a:t>
            </a:r>
            <a:r>
              <a:rPr lang="ru-RU" sz="1200" dirty="0" err="1" smtClean="0"/>
              <a:t>Міщенко</a:t>
            </a:r>
            <a:r>
              <a:rPr lang="ru-RU" sz="1200" dirty="0" smtClean="0"/>
              <a:t>. – 2-ге вид. – </a:t>
            </a:r>
            <a:r>
              <a:rPr lang="ru-RU" sz="1200" dirty="0" err="1" smtClean="0"/>
              <a:t>Дн-к</a:t>
            </a:r>
            <a:r>
              <a:rPr lang="ru-RU" sz="1200" dirty="0" smtClean="0"/>
              <a:t>: </a:t>
            </a:r>
            <a:r>
              <a:rPr lang="ru-RU" sz="1200" dirty="0" err="1" smtClean="0"/>
              <a:t>Вид-во</a:t>
            </a:r>
            <a:r>
              <a:rPr lang="ru-RU" sz="1200" dirty="0" smtClean="0"/>
              <a:t> ДУЕП, 2007. – 332 с. – Режим доступу: </a:t>
            </a:r>
            <a:r>
              <a:rPr lang="en-US" sz="1200" dirty="0" smtClean="0"/>
              <a:t>http://libfree.com/123307881- </a:t>
            </a:r>
            <a:r>
              <a:rPr lang="en-US" sz="1200" dirty="0" err="1" smtClean="0"/>
              <a:t>marketingstrategichne_upravlinnya</a:t>
            </a:r>
            <a:r>
              <a:rPr lang="en-US" sz="1200" dirty="0" smtClean="0"/>
              <a:t> mischenko_ap.html. </a:t>
            </a:r>
            <a:endParaRPr lang="uk-UA" sz="1200" dirty="0" smtClean="0"/>
          </a:p>
          <a:p>
            <a:pPr lvl="0"/>
            <a:r>
              <a:rPr lang="en-US" sz="1200" dirty="0" smtClean="0"/>
              <a:t>7. </a:t>
            </a:r>
            <a:r>
              <a:rPr lang="ru-RU" sz="1200" dirty="0" err="1" smtClean="0"/>
              <a:t>Москалюк</a:t>
            </a:r>
            <a:r>
              <a:rPr lang="ru-RU" sz="1200" dirty="0" smtClean="0"/>
              <a:t> В.Є. </a:t>
            </a:r>
            <a:r>
              <a:rPr lang="ru-RU" sz="1200" dirty="0" err="1" smtClean="0"/>
              <a:t>Планування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діяльності</a:t>
            </a:r>
            <a:r>
              <a:rPr lang="ru-RU" sz="1200" dirty="0" smtClean="0"/>
              <a:t> </a:t>
            </a:r>
            <a:r>
              <a:rPr lang="ru-RU" sz="1200" dirty="0" err="1" smtClean="0"/>
              <a:t>підприємства</a:t>
            </a:r>
            <a:r>
              <a:rPr lang="ru-RU" sz="1200" dirty="0" smtClean="0"/>
              <a:t>: </a:t>
            </a:r>
            <a:r>
              <a:rPr lang="ru-RU" sz="1200" dirty="0" err="1" smtClean="0"/>
              <a:t>навч</a:t>
            </a:r>
            <a:r>
              <a:rPr lang="ru-RU" sz="1200" dirty="0" smtClean="0"/>
              <a:t>. </a:t>
            </a:r>
            <a:r>
              <a:rPr lang="ru-RU" sz="1200" dirty="0" err="1" smtClean="0"/>
              <a:t>посіб</a:t>
            </a:r>
            <a:r>
              <a:rPr lang="ru-RU" sz="1200" dirty="0" smtClean="0"/>
              <a:t>. / В.Є. </a:t>
            </a:r>
            <a:r>
              <a:rPr lang="ru-RU" sz="1200" dirty="0" err="1" smtClean="0"/>
              <a:t>Москалюк</a:t>
            </a:r>
            <a:r>
              <a:rPr lang="ru-RU" sz="1200" dirty="0" smtClean="0"/>
              <a:t>. – К.: КНЕУ, 2005. – 384 с. </a:t>
            </a:r>
          </a:p>
          <a:p>
            <a:pPr lvl="0"/>
            <a:r>
              <a:rPr lang="ru-RU" sz="1200" dirty="0" smtClean="0"/>
              <a:t>8. </a:t>
            </a:r>
            <a:r>
              <a:rPr lang="ru-RU" sz="1200" dirty="0" err="1" smtClean="0"/>
              <a:t>Подольчак</a:t>
            </a:r>
            <a:r>
              <a:rPr lang="ru-RU" sz="1200" dirty="0" smtClean="0"/>
              <a:t> Н.Ю. </a:t>
            </a:r>
            <a:r>
              <a:rPr lang="ru-RU" sz="1200" dirty="0" err="1" smtClean="0"/>
              <a:t>Стратегічний</a:t>
            </a:r>
            <a:r>
              <a:rPr lang="ru-RU" sz="1200" dirty="0" smtClean="0"/>
              <a:t> менеджмент: </a:t>
            </a:r>
            <a:r>
              <a:rPr lang="ru-RU" sz="1200" dirty="0" err="1" smtClean="0"/>
              <a:t>навч</a:t>
            </a:r>
            <a:r>
              <a:rPr lang="ru-RU" sz="1200" dirty="0" smtClean="0"/>
              <a:t>. </a:t>
            </a:r>
            <a:r>
              <a:rPr lang="ru-RU" sz="1200" dirty="0" err="1" smtClean="0"/>
              <a:t>посіб</a:t>
            </a:r>
            <a:r>
              <a:rPr lang="ru-RU" sz="1200" dirty="0" smtClean="0"/>
              <a:t>. / Н.Ю. </a:t>
            </a:r>
            <a:r>
              <a:rPr lang="ru-RU" sz="1200" dirty="0" err="1" smtClean="0"/>
              <a:t>Подольчак</a:t>
            </a:r>
            <a:r>
              <a:rPr lang="ru-RU" sz="1200" dirty="0" smtClean="0"/>
              <a:t>. – </a:t>
            </a:r>
            <a:r>
              <a:rPr lang="ru-RU" sz="1200" dirty="0" err="1" smtClean="0"/>
              <a:t>Львів</a:t>
            </a:r>
            <a:r>
              <a:rPr lang="ru-RU" sz="1200" dirty="0" smtClean="0"/>
              <a:t>: </a:t>
            </a:r>
            <a:r>
              <a:rPr lang="ru-RU" sz="1200" dirty="0" err="1" smtClean="0"/>
              <a:t>Видавництво</a:t>
            </a:r>
            <a:r>
              <a:rPr lang="ru-RU" sz="1200" dirty="0" smtClean="0"/>
              <a:t> </a:t>
            </a:r>
            <a:r>
              <a:rPr lang="ru-RU" sz="1200" dirty="0" err="1" smtClean="0"/>
              <a:t>Львівської</a:t>
            </a:r>
            <a:r>
              <a:rPr lang="ru-RU" sz="1200" dirty="0" smtClean="0"/>
              <a:t> </a:t>
            </a:r>
            <a:r>
              <a:rPr lang="ru-RU" sz="1200" dirty="0" err="1" smtClean="0"/>
              <a:t>політехніки</a:t>
            </a:r>
            <a:r>
              <a:rPr lang="ru-RU" sz="1200" dirty="0" smtClean="0"/>
              <a:t>, 2012. – 400 с </a:t>
            </a:r>
          </a:p>
          <a:p>
            <a:pPr lvl="0"/>
            <a:r>
              <a:rPr lang="ru-RU" sz="1200" dirty="0" smtClean="0"/>
              <a:t>9. Наливайко А.П. </a:t>
            </a:r>
            <a:r>
              <a:rPr lang="ru-RU" sz="1200" dirty="0" err="1" smtClean="0"/>
              <a:t>Теорія</a:t>
            </a:r>
            <a:r>
              <a:rPr lang="ru-RU" sz="1200" dirty="0" smtClean="0"/>
              <a:t> </a:t>
            </a:r>
            <a:r>
              <a:rPr lang="ru-RU" sz="1200" dirty="0" err="1" smtClean="0"/>
              <a:t>стратегії</a:t>
            </a:r>
            <a:r>
              <a:rPr lang="ru-RU" sz="1200" dirty="0" smtClean="0"/>
              <a:t> </a:t>
            </a:r>
            <a:r>
              <a:rPr lang="ru-RU" sz="1200" dirty="0" err="1" smtClean="0"/>
              <a:t>підприємства</a:t>
            </a:r>
            <a:r>
              <a:rPr lang="ru-RU" sz="1200" dirty="0" smtClean="0"/>
              <a:t>. </a:t>
            </a:r>
            <a:r>
              <a:rPr lang="ru-RU" sz="1200" dirty="0" err="1" smtClean="0"/>
              <a:t>Сучаний</a:t>
            </a:r>
            <a:r>
              <a:rPr lang="ru-RU" sz="1200" dirty="0" smtClean="0"/>
              <a:t> стан та напрямки </a:t>
            </a:r>
            <a:r>
              <a:rPr lang="ru-RU" sz="1200" dirty="0" err="1" smtClean="0"/>
              <a:t>розвитку</a:t>
            </a:r>
            <a:r>
              <a:rPr lang="ru-RU" sz="1200" dirty="0" smtClean="0"/>
              <a:t>: </a:t>
            </a:r>
            <a:r>
              <a:rPr lang="ru-RU" sz="1200" dirty="0" err="1" smtClean="0"/>
              <a:t>Монографія</a:t>
            </a:r>
            <a:r>
              <a:rPr lang="ru-RU" sz="1200" dirty="0" smtClean="0"/>
              <a:t>. К.: КНЕУ, 2001. 227с. </a:t>
            </a:r>
            <a:endParaRPr lang="ru-RU" sz="1200" smtClean="0"/>
          </a:p>
          <a:p>
            <a:pPr lvl="0"/>
            <a:r>
              <a:rPr lang="ru-RU" sz="1200" smtClean="0"/>
              <a:t>10</a:t>
            </a:r>
            <a:r>
              <a:rPr lang="ru-RU" sz="1200" dirty="0" smtClean="0"/>
              <a:t>. </a:t>
            </a:r>
            <a:r>
              <a:rPr lang="ru-RU" sz="1200" dirty="0" err="1" smtClean="0"/>
              <a:t>Нємцов</a:t>
            </a:r>
            <a:r>
              <a:rPr lang="ru-RU" sz="1200" dirty="0" smtClean="0"/>
              <a:t> В.Д., Довгань Л.Є. </a:t>
            </a:r>
            <a:r>
              <a:rPr lang="ru-RU" sz="1200" dirty="0" err="1" smtClean="0"/>
              <a:t>Стратегічний</a:t>
            </a:r>
            <a:r>
              <a:rPr lang="ru-RU" sz="1200" dirty="0" smtClean="0"/>
              <a:t> менеджмент. </a:t>
            </a:r>
            <a:r>
              <a:rPr lang="ru-RU" sz="1200" dirty="0" err="1" smtClean="0"/>
              <a:t>Навчальний</a:t>
            </a:r>
            <a:r>
              <a:rPr lang="ru-RU" sz="1200" dirty="0" smtClean="0"/>
              <a:t> </a:t>
            </a:r>
            <a:r>
              <a:rPr lang="ru-RU" sz="1200" dirty="0" err="1" smtClean="0"/>
              <a:t>посібник</a:t>
            </a:r>
            <a:r>
              <a:rPr lang="ru-RU" sz="1200" dirty="0" smtClean="0"/>
              <a:t>. К., 2004. 560с. 11. </a:t>
            </a:r>
            <a:r>
              <a:rPr lang="ru-RU" sz="1200" dirty="0" err="1" smtClean="0"/>
              <a:t>Осовська</a:t>
            </a:r>
            <a:r>
              <a:rPr lang="ru-RU" sz="1200" dirty="0" smtClean="0"/>
              <a:t> Г.В., </a:t>
            </a:r>
            <a:r>
              <a:rPr lang="ru-RU" sz="1200" dirty="0" err="1" smtClean="0"/>
              <a:t>Фіщук</a:t>
            </a:r>
            <a:r>
              <a:rPr lang="ru-RU" sz="1200" dirty="0" smtClean="0"/>
              <a:t> О.Л., </a:t>
            </a:r>
            <a:r>
              <a:rPr lang="ru-RU" sz="1200" dirty="0" err="1" smtClean="0"/>
              <a:t>Жалінська</a:t>
            </a:r>
            <a:r>
              <a:rPr lang="ru-RU" sz="1200" dirty="0" smtClean="0"/>
              <a:t> І.В. </a:t>
            </a:r>
            <a:r>
              <a:rPr lang="ru-RU" sz="1200" dirty="0" err="1" smtClean="0"/>
              <a:t>Стратегічний</a:t>
            </a:r>
            <a:r>
              <a:rPr lang="ru-RU" sz="1200" dirty="0" smtClean="0"/>
              <a:t> менеджмент: </a:t>
            </a:r>
            <a:r>
              <a:rPr lang="ru-RU" sz="1200" dirty="0" err="1" smtClean="0"/>
              <a:t>Навч</a:t>
            </a:r>
            <a:r>
              <a:rPr lang="ru-RU" sz="1200" dirty="0" smtClean="0"/>
              <a:t>. </a:t>
            </a:r>
            <a:r>
              <a:rPr lang="ru-RU" sz="1200" dirty="0" err="1" smtClean="0"/>
              <a:t>посібник</a:t>
            </a:r>
            <a:r>
              <a:rPr lang="ru-RU" sz="1200" dirty="0" smtClean="0"/>
              <a:t>. К.: Кондор, 2003. 196с.</a:t>
            </a:r>
          </a:p>
        </p:txBody>
      </p:sp>
    </p:spTree>
    <p:extLst>
      <p:ext uri="{BB962C8B-B14F-4D97-AF65-F5344CB8AC3E}">
        <p14:creationId xmlns:p14="http://schemas.microsoft.com/office/powerpoint/2010/main" val="274996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3a560957eb4d83f40cbc80ff3b7862f65e6674"/>
</p:tagLst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565</Words>
  <Application>Microsoft Office PowerPoint</Application>
  <PresentationFormat>Экран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Monotype Corsiva</vt:lpstr>
      <vt:lpstr>Тема Office</vt:lpstr>
      <vt:lpstr>Міністерство освіти і науки України Херсонський державний університет Факультет економіки та менеджменту</vt:lpstr>
      <vt:lpstr>Презентация PowerPoint</vt:lpstr>
      <vt:lpstr>Інформаційний обсяг навчальної дисципліни </vt:lpstr>
      <vt:lpstr>Презентация PowerPoint</vt:lpstr>
    </vt:vector>
  </TitlesOfParts>
  <Company>http://presentation-creation.ru/</Company>
  <LinksUpToDate>false</LinksUpToDate>
  <SharedDoc>false</SharedDoc>
  <HyperlinkBase>http://presentation-creation.ru/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obstinate</dc:creator>
  <cp:lastModifiedBy>Користувач Windows</cp:lastModifiedBy>
  <cp:revision>60</cp:revision>
  <dcterms:created xsi:type="dcterms:W3CDTF">2017-06-04T12:24:27Z</dcterms:created>
  <dcterms:modified xsi:type="dcterms:W3CDTF">2020-08-14T07:05:19Z</dcterms:modified>
</cp:coreProperties>
</file>